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74" r:id="rId2"/>
    <p:sldId id="275" r:id="rId3"/>
    <p:sldId id="259" r:id="rId4"/>
    <p:sldId id="276" r:id="rId5"/>
    <p:sldId id="277" r:id="rId6"/>
    <p:sldId id="262" r:id="rId7"/>
    <p:sldId id="266" r:id="rId8"/>
    <p:sldId id="279" r:id="rId9"/>
    <p:sldId id="281" r:id="rId10"/>
    <p:sldId id="280" r:id="rId11"/>
    <p:sldId id="278" r:id="rId12"/>
    <p:sldId id="273" r:id="rId13"/>
    <p:sldId id="265" r:id="rId14"/>
    <p:sldId id="258" r:id="rId15"/>
    <p:sldId id="272" r:id="rId16"/>
    <p:sldId id="260" r:id="rId17"/>
    <p:sldId id="256" r:id="rId18"/>
    <p:sldId id="257" r:id="rId19"/>
    <p:sldId id="261" r:id="rId20"/>
    <p:sldId id="269" r:id="rId21"/>
    <p:sldId id="270" r:id="rId22"/>
    <p:sldId id="271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6"/>
    <p:restoredTop sz="92653"/>
  </p:normalViewPr>
  <p:slideViewPr>
    <p:cSldViewPr snapToGrid="0" snapToObjects="1">
      <p:cViewPr varScale="1">
        <p:scale>
          <a:sx n="76" d="100"/>
          <a:sy n="76" d="100"/>
        </p:scale>
        <p:origin x="9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95592-3425-2B45-9DDA-625CD921B623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B78E9-A7AC-5F46-BAE8-034A4148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freezing resistance</a:t>
            </a:r>
          </a:p>
          <a:p>
            <a:endParaRPr lang="en-US" dirty="0" smtClean="0"/>
          </a:p>
          <a:p>
            <a:r>
              <a:rPr lang="en-US" dirty="0" smtClean="0"/>
              <a:t>remove</a:t>
            </a:r>
            <a:r>
              <a:rPr lang="en-US" baseline="0" dirty="0" smtClean="0"/>
              <a:t> phases of dormancy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4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Photosynthesis</a:t>
            </a:r>
            <a:r>
              <a:rPr lang="en-US" baseline="0" dirty="0" smtClean="0"/>
              <a:t> – convert energy from sunlight into sugar</a:t>
            </a:r>
          </a:p>
          <a:p>
            <a:r>
              <a:rPr lang="en-US" baseline="0" dirty="0" smtClean="0"/>
              <a:t>Oxygen is released (i.e. “exhaled”) through stomata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Respiration – occurs in all living cells, doesn’t require sunlight so can happen any time in the day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B78E9-A7AC-5F46-BAE8-034A4148A0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65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Missy’s video </a:t>
            </a:r>
            <a:r>
              <a:rPr lang="mr-IN" baseline="0" dirty="0" smtClean="0"/>
              <a:t>–</a:t>
            </a:r>
            <a:r>
              <a:rPr lang="en-US" baseline="0" dirty="0" smtClean="0"/>
              <a:t> 0:33 to 2:51 </a:t>
            </a:r>
            <a:r>
              <a:rPr lang="en-US" baseline="0" dirty="0" err="1" smtClean="0"/>
              <a:t>ish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B78E9-A7AC-5F46-BAE8-034A4148A0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Photosynthesis</a:t>
            </a:r>
            <a:r>
              <a:rPr lang="en-US" baseline="0" dirty="0" smtClean="0"/>
              <a:t> – convert energy from sunlight into sugar</a:t>
            </a:r>
          </a:p>
          <a:p>
            <a:r>
              <a:rPr lang="en-US" baseline="0" dirty="0" smtClean="0"/>
              <a:t>Oxygen is released (i.e. “exhaled”) through stomata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Respiration – occurs in all living cells, doesn’t require sunlight so can happen any time in the day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B78E9-A7AC-5F46-BAE8-034A4148A0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2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mtClean="0"/>
              <a:t>11:30 to</a:t>
            </a:r>
            <a:r>
              <a:rPr lang="en-US" baseline="0" smtClean="0"/>
              <a:t> 13:30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B78E9-A7AC-5F46-BAE8-034A4148A0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5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Missy </a:t>
            </a:r>
            <a:r>
              <a:rPr lang="mr-IN" dirty="0" smtClean="0"/>
              <a:t>–</a:t>
            </a:r>
            <a:r>
              <a:rPr lang="en-US" dirty="0" smtClean="0"/>
              <a:t> 1:15 to 3:56 to introduce phloem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B78E9-A7AC-5F46-BAE8-034A4148A0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4A7D4-2B8A-FC4D-8256-EFE0762B91F5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4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Relationship Id="rId3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8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jpeg"/><Relationship Id="rId8" Type="http://schemas.openxmlformats.org/officeDocument/2006/relationships/image" Target="../media/image45.jpeg"/><Relationship Id="rId9" Type="http://schemas.openxmlformats.org/officeDocument/2006/relationships/image" Target="../media/image46.jpeg"/><Relationship Id="rId10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jpeg"/><Relationship Id="rId8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jpeg"/><Relationship Id="rId7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6" Type="http://schemas.openxmlformats.org/officeDocument/2006/relationships/image" Target="../media/image65.jpeg"/><Relationship Id="rId7" Type="http://schemas.openxmlformats.org/officeDocument/2006/relationships/image" Target="../media/image66.jpeg"/><Relationship Id="rId8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jpeg"/><Relationship Id="rId5" Type="http://schemas.openxmlformats.org/officeDocument/2006/relationships/image" Target="../media/image71.jpeg"/><Relationship Id="rId6" Type="http://schemas.openxmlformats.org/officeDocument/2006/relationships/image" Target="../media/image72.jpeg"/><Relationship Id="rId7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5" Type="http://schemas.openxmlformats.org/officeDocument/2006/relationships/image" Target="../media/image77.jpeg"/><Relationship Id="rId6" Type="http://schemas.openxmlformats.org/officeDocument/2006/relationships/image" Target="../media/image78.jpeg"/><Relationship Id="rId7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jpe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12126"/>
            <a:ext cx="12192000" cy="1330038"/>
          </a:xfrm>
          <a:solidFill>
            <a:schemeClr val="tx2"/>
          </a:solidFill>
        </p:spPr>
        <p:txBody>
          <a:bodyPr anchor="t"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WOODY PLANT BASICS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1800" b="1" dirty="0" smtClean="0">
                <a:solidFill>
                  <a:schemeClr val="bg1"/>
                </a:solidFill>
              </a:rPr>
              <a:t>Led by Cat Chamberlain, Wayne Daly, Morgan Furze, Anju Manandhar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06" y="534839"/>
            <a:ext cx="10990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XYLEM: </a:t>
            </a:r>
            <a:r>
              <a:rPr lang="en-US" sz="2800" dirty="0">
                <a:solidFill>
                  <a:schemeClr val="accent1"/>
                </a:solidFill>
              </a:rPr>
              <a:t>vascular tissue in plants that conducts water upward from the roots to the </a:t>
            </a:r>
            <a:r>
              <a:rPr lang="en-US" sz="2800" dirty="0" smtClean="0">
                <a:solidFill>
                  <a:schemeClr val="accent1"/>
                </a:solidFill>
              </a:rPr>
              <a:t>leaves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4211" y="1916866"/>
            <a:ext cx="6317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>
                <a:solidFill>
                  <a:schemeClr val="accent1"/>
                </a:solidFill>
              </a:rPr>
              <a:t>COHESION-TENSION THEORY</a:t>
            </a:r>
            <a:endParaRPr lang="en-US" sz="4000" b="1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828" y="3052673"/>
            <a:ext cx="3650008" cy="380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6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6003" y="792804"/>
            <a:ext cx="6020354" cy="52723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7909" y="6488668"/>
            <a:ext cx="6754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ebooks.dynamic-learning.co.uk/</a:t>
            </a:r>
            <a:r>
              <a:rPr lang="en-US" dirty="0" err="1" smtClean="0"/>
              <a:t>prod_content</a:t>
            </a:r>
            <a:r>
              <a:rPr lang="en-US" dirty="0" smtClean="0"/>
              <a:t>/</a:t>
            </a:r>
            <a:r>
              <a:rPr lang="en-US" dirty="0" err="1" smtClean="0"/>
              <a:t>extracted_books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316" y="0"/>
            <a:ext cx="5154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040" y="534348"/>
            <a:ext cx="4276363" cy="57607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3028" y="6488668"/>
            <a:ext cx="416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Plant Physiology, 5</a:t>
            </a:r>
            <a:r>
              <a:rPr lang="en-US" i="1" baseline="30000" dirty="0" smtClean="0"/>
              <a:t>th</a:t>
            </a:r>
            <a:r>
              <a:rPr lang="en-US" i="1" dirty="0" smtClean="0"/>
              <a:t> Edition</a:t>
            </a:r>
            <a:r>
              <a:rPr lang="en-US" dirty="0" smtClean="0"/>
              <a:t> – </a:t>
            </a:r>
            <a:r>
              <a:rPr lang="en-US" dirty="0" err="1" smtClean="0"/>
              <a:t>Taiz</a:t>
            </a:r>
            <a:r>
              <a:rPr lang="en-US" dirty="0" smtClean="0"/>
              <a:t> &amp; </a:t>
            </a:r>
            <a:r>
              <a:rPr lang="en-US" dirty="0" err="1" smtClean="0"/>
              <a:t>Zeiger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10120" y="456185"/>
            <a:ext cx="5450856" cy="5917047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4948783" y="4523061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540000">
            <a:off x="5110587" y="3571082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-2100000">
            <a:off x="4977213" y="2650027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20999999"/>
              </a:camera>
              <a:lightRig rig="threePt" dir="t"/>
            </a:scene3d>
          </a:bodyPr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 rot="-2820000">
            <a:off x="4309495" y="1837780"/>
            <a:ext cx="318672" cy="68580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-Down Arrow 12"/>
          <p:cNvSpPr/>
          <p:nvPr/>
        </p:nvSpPr>
        <p:spPr>
          <a:xfrm rot="-1800000">
            <a:off x="5356961" y="2569587"/>
            <a:ext cx="251435" cy="1013623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 rot="780000">
            <a:off x="5388781" y="3796649"/>
            <a:ext cx="251435" cy="1013623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 rot="-3000000">
            <a:off x="4558077" y="1558618"/>
            <a:ext cx="251435" cy="1013623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2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01173" y="1731526"/>
            <a:ext cx="2042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MONOECIOUS</a:t>
            </a:r>
          </a:p>
          <a:p>
            <a:pPr algn="ctr"/>
            <a:r>
              <a:rPr lang="en-US" sz="2400" dirty="0" smtClean="0">
                <a:solidFill>
                  <a:schemeClr val="accent5"/>
                </a:solidFill>
              </a:rPr>
              <a:t>(one house)</a:t>
            </a:r>
            <a:r>
              <a:rPr lang="en-US" sz="2400" b="1" dirty="0" smtClean="0">
                <a:solidFill>
                  <a:schemeClr val="accent5"/>
                </a:solidFill>
              </a:rPr>
              <a:t> </a:t>
            </a:r>
          </a:p>
          <a:p>
            <a:pPr algn="ctr"/>
            <a:endParaRPr lang="en-US" sz="2400" b="1" dirty="0" smtClean="0">
              <a:solidFill>
                <a:schemeClr val="accent5"/>
              </a:solidFill>
            </a:endParaRPr>
          </a:p>
          <a:p>
            <a:pPr algn="ctr"/>
            <a:endParaRPr lang="en-US" sz="2400" b="1" dirty="0" smtClean="0">
              <a:solidFill>
                <a:schemeClr val="accent5"/>
              </a:solidFill>
            </a:endParaRPr>
          </a:p>
          <a:p>
            <a:pPr algn="ctr"/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88" y="298033"/>
            <a:ext cx="3043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</a:rPr>
              <a:t>Reproduction</a:t>
            </a:r>
            <a:r>
              <a:rPr lang="en-US" sz="3200" dirty="0" smtClean="0">
                <a:solidFill>
                  <a:schemeClr val="accent5"/>
                </a:solidFill>
              </a:rPr>
              <a:t>:</a:t>
            </a:r>
          </a:p>
          <a:p>
            <a:r>
              <a:rPr lang="en-US" sz="3200" dirty="0" smtClean="0">
                <a:solidFill>
                  <a:schemeClr val="accent5"/>
                </a:solidFill>
              </a:rPr>
              <a:t>Flowers to Fruits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8151" y="1731526"/>
            <a:ext cx="18009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DIOECIOUS</a:t>
            </a:r>
          </a:p>
          <a:p>
            <a:pPr algn="ctr"/>
            <a:r>
              <a:rPr lang="en-US" sz="2400" dirty="0" smtClean="0">
                <a:solidFill>
                  <a:schemeClr val="accent5"/>
                </a:solidFill>
              </a:rPr>
              <a:t>(two houses)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038" y="2723745"/>
            <a:ext cx="4437078" cy="33011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830" y="2896559"/>
            <a:ext cx="1713127" cy="23271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776" y="3992060"/>
            <a:ext cx="1713127" cy="23271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225702" y="1517515"/>
            <a:ext cx="0" cy="53404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0" y="1517515"/>
            <a:ext cx="1219200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00949" y="2723745"/>
            <a:ext cx="7902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pple Color Emoji" charset="0"/>
              </a:rPr>
              <a:t>🌸</a:t>
            </a:r>
            <a:endParaRPr lang="en-US" sz="4400" dirty="0">
              <a:effectLst/>
              <a:latin typeface="Apple Color Emoji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994161" y="4089812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Apple Color Emoji" charset="0"/>
              </a:rPr>
              <a:t>🌺</a:t>
            </a:r>
            <a:endParaRPr lang="en-US" sz="4400" dirty="0">
              <a:effectLst/>
              <a:latin typeface="Apple Color Emoji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85467" y="285764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Apple Color Emoji" charset="0"/>
              </a:rPr>
              <a:t>🌼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9742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20" y="457200"/>
            <a:ext cx="8931881" cy="6076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30995" y="6488668"/>
            <a:ext cx="499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www.proflowers.com</a:t>
            </a:r>
            <a:r>
              <a:rPr lang="en-US" dirty="0"/>
              <a:t>/blog/flower-anatomy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41" y="1387990"/>
            <a:ext cx="9750637" cy="4215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7826"/>
          <a:stretch/>
        </p:blipFill>
        <p:spPr>
          <a:xfrm>
            <a:off x="2148571" y="0"/>
            <a:ext cx="7894858" cy="632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886" y="300446"/>
            <a:ext cx="3315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 Linden: </a:t>
            </a:r>
            <a:r>
              <a:rPr lang="en-US" i="1" dirty="0" err="1" smtClean="0"/>
              <a:t>Tilia</a:t>
            </a:r>
            <a:r>
              <a:rPr lang="en-US" i="1" dirty="0" smtClean="0"/>
              <a:t> </a:t>
            </a:r>
            <a:r>
              <a:rPr lang="en-US" i="1" dirty="0" err="1" smtClean="0"/>
              <a:t>americana</a:t>
            </a:r>
            <a:endParaRPr lang="en-US" i="1" dirty="0" smtClean="0"/>
          </a:p>
          <a:p>
            <a:pPr algn="ctr"/>
            <a:r>
              <a:rPr lang="en-US" dirty="0" smtClean="0"/>
              <a:t>(Monoecious)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86" y="1632859"/>
            <a:ext cx="2919549" cy="1946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626" y="1399542"/>
            <a:ext cx="3619500" cy="241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075" y="4369806"/>
            <a:ext cx="3271679" cy="2181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6004" y="4369806"/>
            <a:ext cx="3271678" cy="2181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7566" y="431074"/>
            <a:ext cx="2758438" cy="3644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6670" y="6488668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311435" y="2253343"/>
            <a:ext cx="966131" cy="35270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7036004" y="2462352"/>
            <a:ext cx="800622" cy="1436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4728754" y="5460366"/>
            <a:ext cx="2307250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4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629" y="209006"/>
            <a:ext cx="29600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Sugar Maple: </a:t>
            </a:r>
            <a:r>
              <a:rPr lang="en-US" i="1" dirty="0" smtClean="0"/>
              <a:t>Acer </a:t>
            </a:r>
            <a:r>
              <a:rPr lang="en-US" i="1" dirty="0" err="1" smtClean="0"/>
              <a:t>saccharum</a:t>
            </a:r>
            <a:endParaRPr lang="en-US" i="1" dirty="0" smtClean="0"/>
          </a:p>
          <a:p>
            <a:pPr algn="ctr"/>
            <a:r>
              <a:rPr lang="en-US" sz="1600" dirty="0" smtClean="0"/>
              <a:t>(Monoecious or Dioecious)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9" y="1188720"/>
            <a:ext cx="3449683" cy="2299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542" y="1188720"/>
            <a:ext cx="3449684" cy="2299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457" y="824559"/>
            <a:ext cx="2011680" cy="3017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302" y="3739174"/>
            <a:ext cx="1881051" cy="282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513" y="3842079"/>
            <a:ext cx="1942011" cy="2913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866" y="4262811"/>
            <a:ext cx="3107328" cy="2071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8694" y="4222136"/>
            <a:ext cx="2783477" cy="18556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580312" y="2475820"/>
            <a:ext cx="1035230" cy="612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065226" y="2475820"/>
            <a:ext cx="1035231" cy="2000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9" idx="1"/>
          </p:cNvCxnSpPr>
          <p:nvPr/>
        </p:nvCxnSpPr>
        <p:spPr>
          <a:xfrm>
            <a:off x="2400353" y="5149961"/>
            <a:ext cx="498341" cy="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82171" y="5149961"/>
            <a:ext cx="498342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1"/>
          </p:cNvCxnSpPr>
          <p:nvPr/>
        </p:nvCxnSpPr>
        <p:spPr>
          <a:xfrm flipV="1">
            <a:off x="8122524" y="5298587"/>
            <a:ext cx="498342" cy="10331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08888" y="6448465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7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004" y="1303293"/>
            <a:ext cx="3120388" cy="17552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106" y="1009004"/>
            <a:ext cx="2378205" cy="250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937" y="172899"/>
            <a:ext cx="2838186" cy="1892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2123" y="171618"/>
            <a:ext cx="2159935" cy="1893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124" y="2064169"/>
            <a:ext cx="2516272" cy="1677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2" y="4587980"/>
            <a:ext cx="2714369" cy="1860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200" y="4587980"/>
            <a:ext cx="2790731" cy="1860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6850" y="4587979"/>
            <a:ext cx="2790731" cy="1860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3500" y="4587978"/>
            <a:ext cx="2808282" cy="186048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3309392" y="2180902"/>
            <a:ext cx="507714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195311" y="2384854"/>
            <a:ext cx="1107532" cy="31132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14035" y="5632556"/>
            <a:ext cx="278522" cy="212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66987" y="5632556"/>
            <a:ext cx="278522" cy="212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907581" y="5630431"/>
            <a:ext cx="278522" cy="212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1025238" y="208205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896833" y="172045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/>
              <a:t>♂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755065" y="206416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9004" y="171618"/>
            <a:ext cx="34407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 Beech: </a:t>
            </a:r>
            <a:r>
              <a:rPr lang="en-US" i="1" dirty="0" smtClean="0"/>
              <a:t>Fagus grandifolia</a:t>
            </a:r>
          </a:p>
          <a:p>
            <a:pPr algn="ctr"/>
            <a:r>
              <a:rPr lang="en-US" sz="1600" dirty="0" smtClean="0"/>
              <a:t>(Monoecious)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308888" y="6448465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5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54" y="647097"/>
            <a:ext cx="3076833" cy="2051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394" y="304197"/>
            <a:ext cx="1824681" cy="27370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4356" y="304197"/>
            <a:ext cx="1824681" cy="2737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669" y="180762"/>
            <a:ext cx="2012731" cy="3019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88" y="3846787"/>
            <a:ext cx="3673365" cy="2448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250" y="3846787"/>
            <a:ext cx="3673366" cy="2448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014" y="3846787"/>
            <a:ext cx="3673366" cy="24489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83394" y="304197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/>
              <a:t>♂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2706" y="237515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0133"/>
            <a:ext cx="30397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Shagbark Hickory: </a:t>
            </a:r>
            <a:r>
              <a:rPr lang="en-US" i="1" dirty="0" smtClean="0"/>
              <a:t>Carya ovata</a:t>
            </a:r>
          </a:p>
          <a:p>
            <a:pPr algn="ctr"/>
            <a:r>
              <a:rPr lang="en-US" sz="1600" dirty="0" smtClean="0"/>
              <a:t>(Monoecious)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437487" y="1841268"/>
            <a:ext cx="823763" cy="59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53655" y="1841268"/>
            <a:ext cx="929739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65853" y="5140643"/>
            <a:ext cx="395397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34617" y="5240791"/>
            <a:ext cx="395397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08888" y="6448465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7685" y="6448465"/>
            <a:ext cx="403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r>
              <a:rPr lang="en-US" dirty="0" smtClean="0"/>
              <a:t>  and </a:t>
            </a:r>
            <a:r>
              <a:rPr lang="en-US" i="1" dirty="0" smtClean="0"/>
              <a:t>Go Botany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58" y="924345"/>
            <a:ext cx="3566160" cy="2377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330" y="558269"/>
            <a:ext cx="2271355" cy="3109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439" y="558269"/>
            <a:ext cx="2075412" cy="3111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58" y="3733177"/>
            <a:ext cx="1933303" cy="2899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4110" y="3994434"/>
            <a:ext cx="3566160" cy="237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9091" y="4071411"/>
            <a:ext cx="3755889" cy="22234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028" y="154719"/>
            <a:ext cx="25179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 Oak: </a:t>
            </a:r>
            <a:r>
              <a:rPr lang="en-US" i="1" dirty="0" err="1" smtClean="0"/>
              <a:t>Quercus</a:t>
            </a:r>
            <a:r>
              <a:rPr lang="en-US" i="1" dirty="0" smtClean="0"/>
              <a:t> alba</a:t>
            </a:r>
            <a:endParaRPr lang="en-US" dirty="0" smtClean="0"/>
          </a:p>
          <a:p>
            <a:pPr algn="ctr"/>
            <a:r>
              <a:rPr lang="en-US" sz="1600" dirty="0" smtClean="0"/>
              <a:t>(Monoecious)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92818" y="2240346"/>
            <a:ext cx="1303512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8" idx="1"/>
          </p:cNvCxnSpPr>
          <p:nvPr/>
        </p:nvCxnSpPr>
        <p:spPr>
          <a:xfrm flipV="1">
            <a:off x="2659961" y="5183154"/>
            <a:ext cx="839130" cy="29529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254980" y="5388838"/>
            <a:ext cx="839130" cy="612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565907" y="601179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/>
              <a:t>♂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96330" y="61284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♀</a:t>
            </a:r>
          </a:p>
        </p:txBody>
      </p:sp>
    </p:spTree>
    <p:extLst>
      <p:ext uri="{BB962C8B-B14F-4D97-AF65-F5344CB8AC3E}">
        <p14:creationId xmlns:p14="http://schemas.microsoft.com/office/powerpoint/2010/main" val="137347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242" y="1099659"/>
            <a:ext cx="6270302" cy="467137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668867"/>
            <a:ext cx="3776133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MAIN AIMS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2065867"/>
            <a:ext cx="3776133" cy="411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Temperate Trees</a:t>
            </a:r>
            <a:endParaRPr lang="en-US" dirty="0"/>
          </a:p>
          <a:p>
            <a:pPr marL="34290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General Plant Functioning</a:t>
            </a:r>
          </a:p>
          <a:p>
            <a:pPr marL="34290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Flowers to Fruits to Seeds</a:t>
            </a:r>
          </a:p>
        </p:txBody>
      </p:sp>
      <p:sp>
        <p:nvSpPr>
          <p:cNvPr id="2" name="Rectangle 1"/>
          <p:cNvSpPr/>
          <p:nvPr/>
        </p:nvSpPr>
        <p:spPr>
          <a:xfrm>
            <a:off x="8540818" y="1186635"/>
            <a:ext cx="7902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pple Color Emoji" charset="0"/>
              </a:rPr>
              <a:t>🌸</a:t>
            </a:r>
            <a:endParaRPr lang="en-US" sz="4400" dirty="0">
              <a:effectLst/>
              <a:latin typeface="Apple Color Emoj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01125" y="388216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pple Color Emoji" charset="0"/>
              </a:rPr>
              <a:t>🍎</a:t>
            </a:r>
            <a:endParaRPr lang="en-US" sz="4400" dirty="0">
              <a:effectLst/>
              <a:latin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266" y="1227907"/>
            <a:ext cx="2566851" cy="17112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814" y="313508"/>
            <a:ext cx="27432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5893" y="2142308"/>
            <a:ext cx="2934242" cy="1956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014" y="313508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14" y="3592286"/>
            <a:ext cx="1907178" cy="2860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0678" y="4402909"/>
            <a:ext cx="3075215" cy="2050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752" y="4310744"/>
            <a:ext cx="3213462" cy="21423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6670" y="6453052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3692" y="251596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River Birch: </a:t>
            </a:r>
            <a:r>
              <a:rPr lang="en-US" i="1" dirty="0" err="1" smtClean="0"/>
              <a:t>Betula</a:t>
            </a:r>
            <a:r>
              <a:rPr lang="en-US" i="1" dirty="0" smtClean="0"/>
              <a:t> </a:t>
            </a:r>
            <a:r>
              <a:rPr lang="en-US" i="1" dirty="0" err="1" smtClean="0"/>
              <a:t>nigra</a:t>
            </a:r>
            <a:endParaRPr lang="en-US" i="1" dirty="0" smtClean="0"/>
          </a:p>
          <a:p>
            <a:pPr algn="ctr"/>
            <a:r>
              <a:rPr lang="en-US" dirty="0" smtClean="0"/>
              <a:t>(Monoecious)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94117" y="1802674"/>
            <a:ext cx="1495697" cy="33963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1"/>
          </p:cNvCxnSpPr>
          <p:nvPr/>
        </p:nvCxnSpPr>
        <p:spPr>
          <a:xfrm>
            <a:off x="2790605" y="5179488"/>
            <a:ext cx="1000073" cy="24849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65893" y="5558311"/>
            <a:ext cx="996859" cy="19529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622563" y="1479508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85622" y="3069065"/>
            <a:ext cx="6793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♂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29883" y="31350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44500" y="205557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♀</a:t>
            </a:r>
          </a:p>
        </p:txBody>
      </p:sp>
    </p:spTree>
    <p:extLst>
      <p:ext uri="{BB962C8B-B14F-4D97-AF65-F5344CB8AC3E}">
        <p14:creationId xmlns:p14="http://schemas.microsoft.com/office/powerpoint/2010/main" val="20992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143691"/>
            <a:ext cx="3846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Eastern Cottonwood: </a:t>
            </a:r>
            <a:r>
              <a:rPr lang="en-US" i="1" dirty="0" err="1" smtClean="0"/>
              <a:t>Populus</a:t>
            </a:r>
            <a:r>
              <a:rPr lang="en-US" i="1" dirty="0" smtClean="0"/>
              <a:t> </a:t>
            </a:r>
            <a:r>
              <a:rPr lang="en-US" i="1" dirty="0" err="1" smtClean="0"/>
              <a:t>deltoides</a:t>
            </a:r>
            <a:endParaRPr lang="en-US" i="1" dirty="0" smtClean="0"/>
          </a:p>
          <a:p>
            <a:pPr algn="ctr"/>
            <a:r>
              <a:rPr lang="en-US" dirty="0" smtClean="0"/>
              <a:t>(Dioecious)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70" y="1345474"/>
            <a:ext cx="3423557" cy="2282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0652" y="143691"/>
            <a:ext cx="3257762" cy="235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288" y="143691"/>
            <a:ext cx="2018575" cy="3990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9863" y="2230694"/>
            <a:ext cx="2988551" cy="1903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896" y="4314551"/>
            <a:ext cx="3371306" cy="2247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989" y="4274737"/>
            <a:ext cx="3431027" cy="22873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11338" y="26816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♀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56902" y="3086239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4746" y="2296310"/>
            <a:ext cx="60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♂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936905" y="2296310"/>
            <a:ext cx="1904383" cy="36016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29202" y="5588228"/>
            <a:ext cx="1310787" cy="1079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45597" y="6488668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1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83" y="1332411"/>
            <a:ext cx="2810856" cy="2246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2777" y="326571"/>
            <a:ext cx="305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Yellow Buckeye: </a:t>
            </a:r>
            <a:r>
              <a:rPr lang="en-US" i="1" dirty="0" err="1" smtClean="0"/>
              <a:t>Aesculus</a:t>
            </a:r>
            <a:r>
              <a:rPr lang="en-US" i="1" dirty="0" smtClean="0"/>
              <a:t> </a:t>
            </a:r>
            <a:r>
              <a:rPr lang="en-US" i="1" dirty="0" err="1" smtClean="0"/>
              <a:t>flava</a:t>
            </a:r>
            <a:endParaRPr lang="en-US" i="1" dirty="0" smtClean="0"/>
          </a:p>
          <a:p>
            <a:pPr algn="ctr"/>
            <a:r>
              <a:rPr lang="en-US" dirty="0" smtClean="0"/>
              <a:t>(Monoecious)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120" y="431074"/>
            <a:ext cx="2185851" cy="3278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441" y="431073"/>
            <a:ext cx="2185852" cy="3278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54" y="4180113"/>
            <a:ext cx="3265714" cy="217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939" y="4206240"/>
            <a:ext cx="3187339" cy="2124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971" y="4099560"/>
            <a:ext cx="3507377" cy="23382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6670" y="6453052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4" idx="1"/>
          </p:cNvCxnSpPr>
          <p:nvPr/>
        </p:nvCxnSpPr>
        <p:spPr>
          <a:xfrm flipV="1">
            <a:off x="3530039" y="2070463"/>
            <a:ext cx="2383081" cy="50604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68127" y="5408023"/>
            <a:ext cx="650812" cy="439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606278" y="5381897"/>
            <a:ext cx="492693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2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73471" y="626305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Reproduction</a:t>
            </a:r>
            <a:r>
              <a:rPr lang="en-US" sz="2400" dirty="0" smtClean="0">
                <a:solidFill>
                  <a:schemeClr val="accent5"/>
                </a:solidFill>
              </a:rPr>
              <a:t>: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90" y="55255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DEFINITIONS SHEET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768210" y="683688"/>
            <a:ext cx="5261" cy="627881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393083" y="683688"/>
            <a:ext cx="3318" cy="617431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-23643" y="670568"/>
            <a:ext cx="12192000" cy="5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83688"/>
            <a:ext cx="2100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/>
                </a:solidFill>
              </a:rPr>
              <a:t>General Terms</a:t>
            </a:r>
            <a:r>
              <a:rPr lang="en-US" sz="2400" dirty="0" smtClean="0">
                <a:solidFill>
                  <a:schemeClr val="accent4"/>
                </a:solidFill>
              </a:rPr>
              <a:t>: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01" y="599717"/>
            <a:ext cx="249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Plant Functioning</a:t>
            </a:r>
            <a:r>
              <a:rPr lang="en-US" sz="2400" dirty="0" smtClean="0">
                <a:solidFill>
                  <a:schemeClr val="accent1"/>
                </a:solidFill>
              </a:rPr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25" y="1157769"/>
            <a:ext cx="33720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TEMPERATE: </a:t>
            </a:r>
            <a:r>
              <a:rPr lang="en-US" dirty="0" smtClean="0"/>
              <a:t>a </a:t>
            </a:r>
            <a:r>
              <a:rPr lang="en-US" dirty="0"/>
              <a:t>region or climate characterized by mild </a:t>
            </a:r>
            <a:r>
              <a:rPr lang="en-US" dirty="0" smtClean="0"/>
              <a:t>temperatures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PHYSIOLOGY: </a:t>
            </a:r>
            <a:r>
              <a:rPr lang="en-US" dirty="0" smtClean="0"/>
              <a:t>the </a:t>
            </a:r>
            <a:r>
              <a:rPr lang="en-US" dirty="0"/>
              <a:t>study of the normal functions of living organisms and their </a:t>
            </a:r>
            <a:r>
              <a:rPr lang="en-US" dirty="0" smtClean="0"/>
              <a:t>parts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PHENOLOGY: </a:t>
            </a:r>
            <a:r>
              <a:rPr lang="en-US" dirty="0" smtClean="0"/>
              <a:t>the timing of recurring life history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DECIDUOUS: </a:t>
            </a:r>
            <a:r>
              <a:rPr lang="en-US" dirty="0" smtClean="0"/>
              <a:t>a tree or shrub that sheds leaves annually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COLD HARDINESS: </a:t>
            </a:r>
            <a:r>
              <a:rPr lang="en-US" dirty="0" smtClean="0"/>
              <a:t>a plant’s ability to resist freezing temperatures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ANGIOSPERMS: </a:t>
            </a:r>
            <a:r>
              <a:rPr lang="en-US" dirty="0" smtClean="0"/>
              <a:t>flowering </a:t>
            </a:r>
            <a:r>
              <a:rPr lang="en-US" dirty="0"/>
              <a:t>plants, includes herbs, shrubs, grasses and most </a:t>
            </a:r>
            <a:r>
              <a:rPr lang="en-US" dirty="0" smtClean="0"/>
              <a:t>trees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GYMNOSPERMS: </a:t>
            </a:r>
            <a:r>
              <a:rPr lang="en-US" dirty="0" smtClean="0"/>
              <a:t>a </a:t>
            </a:r>
            <a:r>
              <a:rPr lang="en-US" dirty="0"/>
              <a:t>plant with seeds unprotected by a fruit, includes conifers, cycads, and ginkgo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40610" y="1010605"/>
            <a:ext cx="427813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PHOTOSYNTHESIS: </a:t>
            </a:r>
            <a:r>
              <a:rPr lang="en-US" dirty="0" smtClean="0"/>
              <a:t>the conversion of light energy to chemical energy by pigments that use water and CO</a:t>
            </a:r>
            <a:r>
              <a:rPr lang="en-US" baseline="-25000" dirty="0" smtClean="0"/>
              <a:t>2 </a:t>
            </a:r>
            <a:r>
              <a:rPr lang="en-US" dirty="0" smtClean="0"/>
              <a:t> to produce carbohydrates</a:t>
            </a:r>
            <a:endParaRPr lang="en-US" baseline="-25000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RESPIRATION: </a:t>
            </a:r>
            <a:r>
              <a:rPr lang="en-US" dirty="0" smtClean="0"/>
              <a:t>when glucose and oxygen combine to produce useable energy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STOMATA: </a:t>
            </a:r>
            <a:r>
              <a:rPr lang="en-US" dirty="0" smtClean="0"/>
              <a:t>pore in leaf that controls gas exchange (water &amp; CO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b="1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VASCULAR: </a:t>
            </a:r>
            <a:r>
              <a:rPr lang="en-US" dirty="0" smtClean="0"/>
              <a:t>plant tissues that conduct water, sap, and nutrients in flowering plants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XYLEM: </a:t>
            </a:r>
            <a:r>
              <a:rPr lang="en-US" dirty="0" smtClean="0"/>
              <a:t>vascular tissue in plants that conducts water upward from the roots to the leaves and helps with support (unidirectional)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PHLOEM: </a:t>
            </a:r>
            <a:r>
              <a:rPr lang="en-US" dirty="0" smtClean="0"/>
              <a:t>vascular tissue in plants that conducts sugars and carbohydrates from the source to the sink (bidirectional)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POLLINATION: </a:t>
            </a:r>
            <a:r>
              <a:rPr lang="en-US" dirty="0" smtClean="0"/>
              <a:t>process </a:t>
            </a:r>
            <a:r>
              <a:rPr lang="en-US" dirty="0"/>
              <a:t>of pollen being transferred to the female reproductive organs of the plant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73471" y="1149105"/>
            <a:ext cx="43948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MONOECIOUS: </a:t>
            </a:r>
            <a:r>
              <a:rPr lang="en-US" dirty="0" smtClean="0"/>
              <a:t>male </a:t>
            </a:r>
            <a:r>
              <a:rPr lang="en-US" dirty="0"/>
              <a:t>and female flowers on same individual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DIOECIOUS: </a:t>
            </a:r>
            <a:r>
              <a:rPr lang="en-US" dirty="0" smtClean="0"/>
              <a:t>male </a:t>
            </a:r>
            <a:r>
              <a:rPr lang="en-US" dirty="0"/>
              <a:t>and female flowers on separate individuals </a:t>
            </a:r>
            <a:endParaRPr lang="en-US" dirty="0" smtClean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PETAL: </a:t>
            </a:r>
            <a:r>
              <a:rPr lang="en-US" dirty="0" smtClean="0"/>
              <a:t>give flower its shape, often brightly colored if insect pollinated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SEPAL: </a:t>
            </a:r>
            <a:r>
              <a:rPr lang="en-US" dirty="0" smtClean="0"/>
              <a:t>small, leaf-like parts at base of petals. Help protect the flower before it blossoms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PEDUNCLE: </a:t>
            </a:r>
            <a:r>
              <a:rPr lang="en-US" dirty="0" smtClean="0"/>
              <a:t>stem or stalk of a flower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PISTIL: </a:t>
            </a:r>
            <a:r>
              <a:rPr lang="en-US" dirty="0" smtClean="0"/>
              <a:t>female organ of the flower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Stigma: </a:t>
            </a:r>
            <a:r>
              <a:rPr lang="en-US" dirty="0" smtClean="0"/>
              <a:t>head of pistil, receives pollen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Style: </a:t>
            </a:r>
            <a:r>
              <a:rPr lang="en-US" dirty="0" smtClean="0"/>
              <a:t>stalk of the pistil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Ovary: </a:t>
            </a:r>
            <a:r>
              <a:rPr lang="en-US" dirty="0" smtClean="0"/>
              <a:t>base of pistil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Ovules: </a:t>
            </a:r>
            <a:r>
              <a:rPr lang="en-US" dirty="0" smtClean="0"/>
              <a:t>eggs of the flower, grows into a seed eventually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accent5"/>
                </a:solidFill>
              </a:rPr>
              <a:t>STAMEN: </a:t>
            </a:r>
            <a:r>
              <a:rPr lang="en-US" dirty="0" smtClean="0"/>
              <a:t>male organ of the flower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Anther: </a:t>
            </a:r>
            <a:r>
              <a:rPr lang="en-US" dirty="0" smtClean="0"/>
              <a:t>head of stamen, produces pollen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Filament: </a:t>
            </a:r>
            <a:r>
              <a:rPr lang="en-US" dirty="0" smtClean="0"/>
              <a:t>holds the anther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4790" y="161174"/>
            <a:ext cx="3060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</a:rPr>
              <a:t>General Terms</a:t>
            </a:r>
            <a:r>
              <a:rPr lang="en-US" sz="3600" dirty="0" smtClean="0">
                <a:solidFill>
                  <a:schemeClr val="accent4"/>
                </a:solidFill>
              </a:rPr>
              <a:t>: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0592" y="1402432"/>
            <a:ext cx="372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4"/>
                </a:solidFill>
              </a:rPr>
              <a:t>TEMPERATE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09" y="1192749"/>
            <a:ext cx="8208818" cy="4482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0" y="627610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content.meteoblue.com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meteoscool</a:t>
            </a:r>
            <a:r>
              <a:rPr lang="en-US" dirty="0"/>
              <a:t>/general-climate-zones</a:t>
            </a:r>
          </a:p>
        </p:txBody>
      </p:sp>
    </p:spTree>
    <p:extLst>
      <p:ext uri="{BB962C8B-B14F-4D97-AF65-F5344CB8AC3E}">
        <p14:creationId xmlns:p14="http://schemas.microsoft.com/office/powerpoint/2010/main" val="10468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991" y="349869"/>
            <a:ext cx="8044584" cy="5746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/>
          <p:cNvSpPr/>
          <p:nvPr/>
        </p:nvSpPr>
        <p:spPr>
          <a:xfrm>
            <a:off x="4682030" y="862616"/>
            <a:ext cx="2002880" cy="5105048"/>
          </a:xfrm>
          <a:prstGeom prst="rect">
            <a:avLst/>
          </a:prstGeom>
          <a:solidFill>
            <a:srgbClr val="D3663B">
              <a:alpha val="40000"/>
            </a:srgbClr>
          </a:solidFill>
          <a:ln>
            <a:solidFill>
              <a:srgbClr val="D36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44208" y="872227"/>
            <a:ext cx="2375076" cy="5095437"/>
          </a:xfrm>
          <a:prstGeom prst="rect">
            <a:avLst/>
          </a:prstGeom>
          <a:solidFill>
            <a:srgbClr val="92D050">
              <a:alpha val="4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00952" y="875257"/>
            <a:ext cx="2827214" cy="5092407"/>
          </a:xfrm>
          <a:prstGeom prst="rect">
            <a:avLst/>
          </a:prstGeom>
          <a:solidFill>
            <a:schemeClr val="accent3">
              <a:alpha val="4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249" y="1415991"/>
            <a:ext cx="1458530" cy="218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671" y="3716925"/>
            <a:ext cx="1866150" cy="1236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849" y="3716925"/>
            <a:ext cx="1532996" cy="15329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7585" y="4037147"/>
            <a:ext cx="3850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</a:rPr>
              <a:t>COLD HARDINESS: 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Freezing resistance through the phenophases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7584" y="1031717"/>
            <a:ext cx="34498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</a:rPr>
              <a:t>PHENOLOGY: </a:t>
            </a:r>
          </a:p>
          <a:p>
            <a:r>
              <a:rPr lang="en-US" sz="2000" dirty="0" smtClean="0">
                <a:solidFill>
                  <a:schemeClr val="accent4"/>
                </a:solidFill>
              </a:rPr>
              <a:t>the timing of recurring life history events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13963" y="6392000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Charrier &amp; </a:t>
            </a:r>
            <a:r>
              <a:rPr lang="en-US" dirty="0" err="1" smtClean="0">
                <a:solidFill>
                  <a:schemeClr val="accent4"/>
                </a:solidFill>
              </a:rPr>
              <a:t>Améglio</a:t>
            </a:r>
            <a:r>
              <a:rPr lang="en-US" dirty="0" smtClean="0">
                <a:solidFill>
                  <a:schemeClr val="accent4"/>
                </a:solidFill>
              </a:rPr>
              <a:t>, 2011; </a:t>
            </a:r>
            <a:r>
              <a:rPr lang="en-US" dirty="0" err="1" smtClean="0">
                <a:solidFill>
                  <a:schemeClr val="accent4"/>
                </a:solidFill>
              </a:rPr>
              <a:t>Vitasse</a:t>
            </a:r>
            <a:r>
              <a:rPr lang="en-US" dirty="0" smtClean="0">
                <a:solidFill>
                  <a:schemeClr val="accent4"/>
                </a:solidFill>
              </a:rPr>
              <a:t> et al., 2014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13" y="576227"/>
            <a:ext cx="6255327" cy="3518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596" y="3770964"/>
            <a:ext cx="3707493" cy="2473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840" y="284868"/>
            <a:ext cx="7956885" cy="59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3" grpId="0" animBg="1"/>
      <p:bldP spid="1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DORMANT BUD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BUDBURST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LEAFOUT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American Beech: </a:t>
            </a:r>
            <a:r>
              <a:rPr lang="en-US" sz="2800" i="1" smtClean="0"/>
              <a:t>Fagus sylvatica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4903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242" y="1083983"/>
            <a:ext cx="6270302" cy="47027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4128" y="436283"/>
            <a:ext cx="3776133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PLANT FUNCTIONING</a:t>
            </a:r>
            <a:r>
              <a:rPr lang="en-US" sz="31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 Physiology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200" y="2065867"/>
            <a:ext cx="3776133" cy="411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</a:rPr>
              <a:t>PHOTOSYNTHESIS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RESPIRATION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XYLEM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PHLOEM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7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5126" y="365761"/>
            <a:ext cx="9032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halkboard" charset="0"/>
                <a:ea typeface="Chalkboard" charset="0"/>
                <a:cs typeface="Chalkboard" charset="0"/>
              </a:rPr>
              <a:t>Photosynthesis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CO</a:t>
            </a:r>
            <a:r>
              <a:rPr lang="en-US" sz="2800" baseline="-250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2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accent4"/>
                </a:solidFill>
                <a:latin typeface="Chalkboard" charset="0"/>
                <a:ea typeface="Chalkboard" charset="0"/>
                <a:cs typeface="Chalkboard" charset="0"/>
              </a:rPr>
              <a:t>water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accent6"/>
                </a:solidFill>
                <a:latin typeface="Chalkboard" charset="0"/>
                <a:ea typeface="Chalkboard" charset="0"/>
                <a:cs typeface="Chalkboard" charset="0"/>
              </a:rPr>
              <a:t>light energy 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= </a:t>
            </a:r>
            <a:r>
              <a:rPr lang="en-US" sz="2800" dirty="0" smtClean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glucose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oxygen</a:t>
            </a:r>
            <a:endParaRPr lang="en-US" sz="2800" baseline="-25000" dirty="0">
              <a:solidFill>
                <a:schemeClr val="tx2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751" y="1850186"/>
            <a:ext cx="2860876" cy="219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7E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495" y="643467"/>
            <a:ext cx="844100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5126" y="365761"/>
            <a:ext cx="9032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halkboard" charset="0"/>
                <a:ea typeface="Chalkboard" charset="0"/>
                <a:cs typeface="Chalkboard" charset="0"/>
              </a:rPr>
              <a:t>Photosynthesis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CO</a:t>
            </a:r>
            <a:r>
              <a:rPr lang="en-US" sz="2800" baseline="-250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2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accent4"/>
                </a:solidFill>
                <a:latin typeface="Chalkboard" charset="0"/>
                <a:ea typeface="Chalkboard" charset="0"/>
                <a:cs typeface="Chalkboard" charset="0"/>
              </a:rPr>
              <a:t>water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accent6"/>
                </a:solidFill>
                <a:latin typeface="Chalkboard" charset="0"/>
                <a:ea typeface="Chalkboard" charset="0"/>
                <a:cs typeface="Chalkboard" charset="0"/>
              </a:rPr>
              <a:t>light energy 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= </a:t>
            </a:r>
            <a:r>
              <a:rPr lang="en-US" sz="2800" dirty="0" smtClean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glucose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oxygen</a:t>
            </a:r>
            <a:endParaRPr lang="en-US" sz="2800" baseline="-25000" dirty="0">
              <a:solidFill>
                <a:schemeClr val="tx2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5125" y="4724402"/>
            <a:ext cx="9032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halkboard" charset="0"/>
                <a:ea typeface="Chalkboard" charset="0"/>
                <a:cs typeface="Chalkboard" charset="0"/>
              </a:rPr>
              <a:t>Respiration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glucose</a:t>
            </a:r>
            <a:r>
              <a:rPr lang="en-US" sz="2800" dirty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oxygen 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=</a:t>
            </a:r>
            <a:r>
              <a:rPr lang="en-US" sz="28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 CO</a:t>
            </a:r>
            <a:r>
              <a:rPr lang="en-US" sz="2800" baseline="-25000" dirty="0" smtClean="0">
                <a:solidFill>
                  <a:schemeClr val="tx2"/>
                </a:solidFill>
                <a:latin typeface="Chalkboard" charset="0"/>
                <a:ea typeface="Chalkboard" charset="0"/>
                <a:cs typeface="Chalkboard" charset="0"/>
              </a:rPr>
              <a:t>2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+ </a:t>
            </a:r>
            <a:r>
              <a:rPr lang="en-US" sz="2800" dirty="0" smtClean="0">
                <a:solidFill>
                  <a:schemeClr val="accent4"/>
                </a:solidFill>
                <a:latin typeface="Chalkboard" charset="0"/>
                <a:ea typeface="Chalkboard" charset="0"/>
                <a:cs typeface="Chalkboard" charset="0"/>
              </a:rPr>
              <a:t>water 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+</a:t>
            </a:r>
            <a:r>
              <a:rPr lang="en-US" sz="2800" dirty="0" smtClean="0">
                <a:solidFill>
                  <a:schemeClr val="accent4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halkboard" charset="0"/>
                <a:ea typeface="Chalkboard" charset="0"/>
                <a:cs typeface="Chalkboard" charset="0"/>
              </a:rPr>
              <a:t>energy</a:t>
            </a:r>
            <a:r>
              <a:rPr lang="en-US" sz="2800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endParaRPr lang="en-US" sz="2800" baseline="-25000" dirty="0">
              <a:solidFill>
                <a:schemeClr val="tx2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751" y="1850186"/>
            <a:ext cx="2860876" cy="21992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059783" y="5042262"/>
            <a:ext cx="1750423" cy="8882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1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709</TotalTime>
  <Words>711</Words>
  <Application>Microsoft Macintosh PowerPoint</Application>
  <PresentationFormat>Widescreen</PresentationFormat>
  <Paragraphs>141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Apple Color Emoji</vt:lpstr>
      <vt:lpstr>Calibri</vt:lpstr>
      <vt:lpstr>Calibri Light</vt:lpstr>
      <vt:lpstr>Chalkboard</vt:lpstr>
      <vt:lpstr>Mangal</vt:lpstr>
      <vt:lpstr>Arial</vt:lpstr>
      <vt:lpstr>Office Theme</vt:lpstr>
      <vt:lpstr>WOODY PLANT BASICS Led by Cat Chamberlain, Wayne Daly, Morgan Furze, Anju Manandhar</vt:lpstr>
      <vt:lpstr>MAIN AIMS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57</cp:revision>
  <dcterms:created xsi:type="dcterms:W3CDTF">2018-02-17T17:56:25Z</dcterms:created>
  <dcterms:modified xsi:type="dcterms:W3CDTF">2018-02-24T20:00:28Z</dcterms:modified>
</cp:coreProperties>
</file>